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1" r:id="rId1"/>
  </p:sldMasterIdLst>
  <p:sldIdLst>
    <p:sldId id="256" r:id="rId2"/>
    <p:sldId id="257" r:id="rId3"/>
    <p:sldId id="272" r:id="rId4"/>
    <p:sldId id="271" r:id="rId5"/>
    <p:sldId id="259" r:id="rId6"/>
    <p:sldId id="258" r:id="rId7"/>
    <p:sldId id="270" r:id="rId8"/>
    <p:sldId id="260" r:id="rId9"/>
    <p:sldId id="262" r:id="rId10"/>
    <p:sldId id="261" r:id="rId11"/>
    <p:sldId id="263" r:id="rId12"/>
    <p:sldId id="265" r:id="rId13"/>
    <p:sldId id="267" r:id="rId14"/>
    <p:sldId id="273" r:id="rId15"/>
    <p:sldId id="268" r:id="rId16"/>
    <p:sldId id="269" r:id="rId17"/>
    <p:sldId id="274" r:id="rId18"/>
    <p:sldId id="275" r:id="rId19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>
        <p:scale>
          <a:sx n="50" d="100"/>
          <a:sy n="50" d="100"/>
        </p:scale>
        <p:origin x="-1458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="0"/>
              <a:t>Любишь ли ты заниматься</a:t>
            </a:r>
            <a:r>
              <a:rPr lang="ru-RU" b="0" baseline="0"/>
              <a:t> зарядкой?</a:t>
            </a:r>
            <a:endParaRPr lang="ru-RU" b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'Лист1'!$B$1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'Лист1'!$A$2:$A$4</c:f>
              <c:strCache>
                <c:ptCount val="3"/>
                <c:pt idx="0">
                  <c:v>Любит зарядку</c:v>
                </c:pt>
                <c:pt idx="1">
                  <c:v>не любит зарядку</c:v>
                </c:pt>
                <c:pt idx="2">
                  <c:v>не ответил</c:v>
                </c:pt>
              </c:strCache>
            </c:strRef>
          </c:cat>
          <c:val>
            <c:numRef>
              <c:f>'Лист1'!$B$2:$B$4</c:f>
              <c:numCache>
                <c:formatCode>General</c:formatCode>
                <c:ptCount val="3"/>
                <c:pt idx="0">
                  <c:v>8</c:v>
                </c:pt>
                <c:pt idx="1">
                  <c:v>12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0" i="0" u="none" strike="noStrike" baseline="0"/>
              <a:t>«Для чего нужна "</a:t>
            </a:r>
            <a:r>
              <a:rPr lang="en-US" sz="1800" b="0" i="0" u="none" strike="noStrike" baseline="0"/>
              <a:t>Zumba</a:t>
            </a:r>
            <a:r>
              <a:rPr lang="ru-RU" sz="1800" b="0" i="0" u="none" strike="noStrike" baseline="0"/>
              <a:t>"</a:t>
            </a:r>
            <a:endParaRPr lang="ru-RU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здоровья </c:v>
                </c:pt>
                <c:pt idx="1">
                  <c:v>веселья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0.14000000000000001</c:v>
                </c:pt>
                <c:pt idx="1">
                  <c:v>0.86000000000000065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61317120"/>
        <c:axId val="61318656"/>
        <c:axId val="0"/>
      </c:bar3DChart>
      <c:catAx>
        <c:axId val="61317120"/>
        <c:scaling>
          <c:orientation val="minMax"/>
        </c:scaling>
        <c:delete val="0"/>
        <c:axPos val="b"/>
        <c:majorTickMark val="none"/>
        <c:minorTickMark val="none"/>
        <c:tickLblPos val="nextTo"/>
        <c:crossAx val="61318656"/>
        <c:crosses val="autoZero"/>
        <c:auto val="1"/>
        <c:lblAlgn val="ctr"/>
        <c:lblOffset val="100"/>
        <c:noMultiLvlLbl val="0"/>
      </c:catAx>
      <c:valAx>
        <c:axId val="6131865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crossAx val="613171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Опрос</a:t>
            </a:r>
            <a:r>
              <a:rPr lang="ru-RU" baseline="0"/>
              <a:t> родителей после мастер-класса "</a:t>
            </a:r>
            <a:r>
              <a:rPr lang="en-US" baseline="0"/>
              <a:t>Zumba</a:t>
            </a:r>
            <a:r>
              <a:rPr lang="ru-RU" baseline="0"/>
              <a:t>"</a:t>
            </a:r>
            <a:endParaRPr lang="ru-RU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Понравилось ли вам занятие?</c:v>
                </c:pt>
                <c:pt idx="1">
                  <c:v>Хотели бы вы еще раз прийти на занятие?</c:v>
                </c:pt>
                <c:pt idx="2">
                  <c:v>Довольны ли вы занятиями детей по Zumba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</c:v>
                </c:pt>
                <c:pt idx="1">
                  <c:v>11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299328"/>
        <c:axId val="57300864"/>
      </c:barChart>
      <c:catAx>
        <c:axId val="57299328"/>
        <c:scaling>
          <c:orientation val="minMax"/>
        </c:scaling>
        <c:delete val="0"/>
        <c:axPos val="b"/>
        <c:majorTickMark val="out"/>
        <c:minorTickMark val="none"/>
        <c:tickLblPos val="nextTo"/>
        <c:crossAx val="57300864"/>
        <c:crosses val="autoZero"/>
        <c:auto val="1"/>
        <c:lblAlgn val="ctr"/>
        <c:lblOffset val="100"/>
        <c:noMultiLvlLbl val="0"/>
      </c:catAx>
      <c:valAx>
        <c:axId val="57300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7299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="0" dirty="0"/>
              <a:t>Любишь ли ты заниматься</a:t>
            </a:r>
            <a:r>
              <a:rPr lang="ru-RU" b="0" baseline="0" dirty="0"/>
              <a:t> </a:t>
            </a:r>
            <a:r>
              <a:rPr lang="ru-RU" b="0" baseline="0" dirty="0" smtClean="0"/>
              <a:t>зарядкой «</a:t>
            </a:r>
            <a:r>
              <a:rPr lang="en-US" b="0" baseline="0" dirty="0" err="1" smtClean="0"/>
              <a:t>Zumba</a:t>
            </a:r>
            <a:r>
              <a:rPr lang="ru-RU" b="0" baseline="0" dirty="0" smtClean="0"/>
              <a:t>»?</a:t>
            </a:r>
            <a:endParaRPr lang="ru-RU" b="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Любит зарядку</c:v>
                </c:pt>
                <c:pt idx="1">
                  <c:v>не любит зарядку</c:v>
                </c:pt>
                <c:pt idx="2">
                  <c:v>не ответил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0.85000000000000064</c:v>
                </c:pt>
                <c:pt idx="1">
                  <c:v>0.1</c:v>
                </c:pt>
                <c:pt idx="2">
                  <c:v>5.000000000000001E-2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«Для чего нужна "</a:t>
            </a:r>
            <a:r>
              <a:rPr lang="en-US"/>
              <a:t>Zumba</a:t>
            </a:r>
            <a:r>
              <a:rPr lang="ru-RU"/>
              <a:t>"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для здоровья </c:v>
                </c:pt>
                <c:pt idx="1">
                  <c:v>для веселья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0.88</c:v>
                </c:pt>
                <c:pt idx="1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16747264"/>
        <c:axId val="57316096"/>
        <c:axId val="0"/>
      </c:bar3DChart>
      <c:catAx>
        <c:axId val="116747264"/>
        <c:scaling>
          <c:orientation val="minMax"/>
        </c:scaling>
        <c:delete val="0"/>
        <c:axPos val="b"/>
        <c:majorTickMark val="none"/>
        <c:minorTickMark val="none"/>
        <c:tickLblPos val="nextTo"/>
        <c:crossAx val="57316096"/>
        <c:crosses val="autoZero"/>
        <c:auto val="1"/>
        <c:lblAlgn val="ctr"/>
        <c:lblOffset val="100"/>
        <c:noMultiLvlLbl val="0"/>
      </c:catAx>
      <c:valAx>
        <c:axId val="5731609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167472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DE934FF-F4E1-47C5-9CA5-30A81DDE2BE4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E934FF-F4E1-47C5-9CA5-30A81DDE2BE4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FDE934FF-F4E1-47C5-9CA5-30A81DDE2BE4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E934FF-F4E1-47C5-9CA5-30A81DDE2BE4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DE934FF-F4E1-47C5-9CA5-30A81DDE2BE4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E934FF-F4E1-47C5-9CA5-30A81DDE2BE4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E934FF-F4E1-47C5-9CA5-30A81DDE2BE4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E934FF-F4E1-47C5-9CA5-30A81DDE2BE4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DE934FF-F4E1-47C5-9CA5-30A81DDE2BE4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E934FF-F4E1-47C5-9CA5-30A81DDE2BE4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E934FF-F4E1-47C5-9CA5-30A81DDE2BE4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DE934FF-F4E1-47C5-9CA5-30A81DDE2BE4}" type="datetimeFigureOut">
              <a:rPr lang="en-US" smtClean="0"/>
              <a:pPr/>
              <a:t>3/25/2019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9526" y="1992573"/>
            <a:ext cx="6846627" cy="1132764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dirty="0" smtClean="0"/>
              <a:t/>
            </a:r>
            <a:br>
              <a:rPr lang="ru-RU" altLang="en-US" dirty="0" smtClean="0"/>
            </a:br>
            <a:r>
              <a:rPr lang="ru-RU" altLang="en-US" sz="2700" dirty="0" smtClean="0"/>
              <a:t>познавательный, </a:t>
            </a:r>
            <a:r>
              <a:rPr lang="ru-RU" altLang="en-US" sz="2700" dirty="0" err="1" smtClean="0"/>
              <a:t>Здоровьесберегающий</a:t>
            </a:r>
            <a:r>
              <a:rPr lang="ru-RU" altLang="en-US" sz="2700" dirty="0" smtClean="0"/>
              <a:t> проект:</a:t>
            </a:r>
            <a:r>
              <a:rPr lang="ru-RU" altLang="en-US" dirty="0" smtClean="0"/>
              <a:t/>
            </a:r>
            <a:br>
              <a:rPr lang="ru-RU" altLang="en-US" dirty="0" smtClean="0"/>
            </a:br>
            <a:r>
              <a:rPr lang="ru-RU" altLang="en-US" dirty="0" smtClean="0"/>
              <a:t>«Танцуют все»</a:t>
            </a:r>
            <a:endParaRPr lang="ru-RU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228600"/>
            <a:ext cx="8686800" cy="1352550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dirty="0" smtClean="0"/>
              <a:t>«Детский сад № 1 «Берёзка»</a:t>
            </a:r>
          </a:p>
          <a:p>
            <a:pPr algn="ctr"/>
            <a:r>
              <a:rPr lang="ru-RU" dirty="0" smtClean="0"/>
              <a:t>(МБДОУ № 1)</a:t>
            </a:r>
          </a:p>
          <a:p>
            <a:pPr algn="ctr"/>
            <a:endParaRPr lang="ru-RU" dirty="0"/>
          </a:p>
          <a:p>
            <a:pPr algn="ctr"/>
            <a:endParaRPr lang="en-US" dirty="0"/>
          </a:p>
        </p:txBody>
      </p:sp>
      <p:pic>
        <p:nvPicPr>
          <p:cNvPr id="13316" name="Picture 4" descr="https://ya-webdesign.com/images/hip-hop-dancer-silhouette-png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9526" y="3125337"/>
            <a:ext cx="8183207" cy="37326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66077" y="3125337"/>
            <a:ext cx="3589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Аряева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А.Н</a:t>
            </a:r>
          </a:p>
          <a:p>
            <a:pPr algn="r"/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Борисенко Е.С.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28600"/>
            <a:ext cx="9652000" cy="853440"/>
          </a:xfrm>
        </p:spPr>
        <p:txBody>
          <a:bodyPr/>
          <a:lstStyle/>
          <a:p>
            <a:pPr algn="ctr"/>
            <a:r>
              <a:rPr lang="ru-RU" altLang="en-US" dirty="0"/>
              <a:t>классический танец</a:t>
            </a:r>
          </a:p>
        </p:txBody>
      </p:sp>
      <p:pic>
        <p:nvPicPr>
          <p:cNvPr id="8" name="Рисунок 7" descr="Настя визитка-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7178" y="4090350"/>
            <a:ext cx="4480000" cy="2520000"/>
          </a:xfrm>
          <a:prstGeom prst="rect">
            <a:avLst/>
          </a:prstGeom>
        </p:spPr>
      </p:pic>
      <p:pic>
        <p:nvPicPr>
          <p:cNvPr id="9" name="Рисунок 8" descr="Настя визитка-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528" y="4101595"/>
            <a:ext cx="4480000" cy="2520000"/>
          </a:xfrm>
          <a:prstGeom prst="rect">
            <a:avLst/>
          </a:prstGeom>
        </p:spPr>
      </p:pic>
      <p:pic>
        <p:nvPicPr>
          <p:cNvPr id="10" name="Рисунок 9" descr="Настя визитка-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51428" y="1260745"/>
            <a:ext cx="4480000" cy="2520000"/>
          </a:xfrm>
          <a:prstGeom prst="rect">
            <a:avLst/>
          </a:prstGeom>
        </p:spPr>
      </p:pic>
      <p:pic>
        <p:nvPicPr>
          <p:cNvPr id="11" name="Рисунок 10" descr="Настя визит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1728" y="1239295"/>
            <a:ext cx="4480000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dirty="0" smtClean="0"/>
              <a:t>«</a:t>
            </a:r>
            <a:r>
              <a:rPr lang="en-US" altLang="en-US" dirty="0" err="1" smtClean="0"/>
              <a:t>Zumba</a:t>
            </a:r>
            <a:r>
              <a:rPr lang="ru-RU" altLang="en-US" dirty="0" smtClean="0"/>
              <a:t>»</a:t>
            </a:r>
            <a:endParaRPr lang="ru-RU" altLang="en-US" dirty="0"/>
          </a:p>
        </p:txBody>
      </p:sp>
      <p:pic>
        <p:nvPicPr>
          <p:cNvPr id="6150" name="Picture 6" descr="https://usercontent1.hubstatic.com/9034254_f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625" y="1866900"/>
            <a:ext cx="2998368" cy="30099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58690" y="5181600"/>
            <a:ext cx="3760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Хосе Антонио Перес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55" name="Picture 11" descr="C:\Users\Пользователь\Documents\0DYSTeRvU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8151" y="1695450"/>
            <a:ext cx="2647949" cy="1800000"/>
          </a:xfrm>
          <a:prstGeom prst="rect">
            <a:avLst/>
          </a:prstGeom>
          <a:noFill/>
        </p:spPr>
      </p:pic>
      <p:pic>
        <p:nvPicPr>
          <p:cNvPr id="6156" name="Picture 12" descr="C:\Users\Пользователь\Documents\vTvu2v6sp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3413" y="1695450"/>
            <a:ext cx="1690687" cy="1800000"/>
          </a:xfrm>
          <a:prstGeom prst="rect">
            <a:avLst/>
          </a:prstGeom>
          <a:noFill/>
        </p:spPr>
      </p:pic>
      <p:pic>
        <p:nvPicPr>
          <p:cNvPr id="6157" name="Picture 13" descr="C:\Users\Пользователь\Documents\_cIrq_IubK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5301" y="3876900"/>
            <a:ext cx="2691589" cy="2257200"/>
          </a:xfrm>
          <a:prstGeom prst="rect">
            <a:avLst/>
          </a:prstGeom>
          <a:noFill/>
        </p:spPr>
      </p:pic>
      <p:pic>
        <p:nvPicPr>
          <p:cNvPr id="6158" name="Picture 14" descr="C:\Users\Пользователь\Documents\pxPgspx8mE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1263" y="1657350"/>
            <a:ext cx="1605000" cy="1800000"/>
          </a:xfrm>
          <a:prstGeom prst="rect">
            <a:avLst/>
          </a:prstGeom>
          <a:noFill/>
        </p:spPr>
      </p:pic>
      <p:pic>
        <p:nvPicPr>
          <p:cNvPr id="6159" name="Picture 15" descr="C:\Users\Пользователь\Documents\LJpRS6brZz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852862"/>
            <a:ext cx="3359078" cy="2285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dirty="0" smtClean="0"/>
              <a:t>Мемо</a:t>
            </a:r>
            <a:r>
              <a:rPr lang="en-US" altLang="en-US" dirty="0" err="1" smtClean="0"/>
              <a:t>Zum</a:t>
            </a:r>
            <a:endParaRPr lang="ru-RU" altLang="en-US" dirty="0"/>
          </a:p>
        </p:txBody>
      </p:sp>
      <p:pic>
        <p:nvPicPr>
          <p:cNvPr id="4" name="Содержимое 3" descr="Рисунок (7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8225" y="1609725"/>
            <a:ext cx="1524480" cy="2160000"/>
          </a:xfrm>
          <a:prstGeom prst="rect">
            <a:avLst/>
          </a:prstGeom>
          <a:ln w="635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 descr="Рисунок (70)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5464" y="1750200"/>
            <a:ext cx="1474164" cy="2160000"/>
          </a:xfrm>
          <a:prstGeom prst="rect">
            <a:avLst/>
          </a:prstGeom>
          <a:ln w="635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 descr="Рисунок (7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3071" y="4300500"/>
            <a:ext cx="1875200" cy="2160000"/>
          </a:xfrm>
          <a:prstGeom prst="rect">
            <a:avLst/>
          </a:prstGeom>
          <a:ln w="635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Рисунок 6" descr="Рисунок (71)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69498" y="1707300"/>
            <a:ext cx="1602081" cy="2160000"/>
          </a:xfrm>
          <a:prstGeom prst="rect">
            <a:avLst/>
          </a:prstGeom>
          <a:ln w="635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Рисунок 7" descr="Рисунок (7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63623" y="4352850"/>
            <a:ext cx="1661277" cy="2160000"/>
          </a:xfrm>
          <a:prstGeom prst="rect">
            <a:avLst/>
          </a:prstGeom>
          <a:ln w="635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Рисунок 8" descr="Рисунок (72)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42603" y="4350450"/>
            <a:ext cx="1627714" cy="2160000"/>
          </a:xfrm>
          <a:prstGeom prst="rect">
            <a:avLst/>
          </a:prstGeom>
          <a:ln w="635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Формы и методы работы с педагогами и родителями</a:t>
            </a:r>
            <a:endParaRPr lang="ru-RU" altLang="en-US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544510"/>
              </p:ext>
            </p:extLst>
          </p:nvPr>
        </p:nvGraphicFramePr>
        <p:xfrm>
          <a:off x="1219200" y="1504950"/>
          <a:ext cx="8915400" cy="3971218"/>
        </p:xfrm>
        <a:graphic>
          <a:graphicData uri="http://schemas.openxmlformats.org/drawingml/2006/table">
            <a:tbl>
              <a:tblPr/>
              <a:tblGrid>
                <a:gridCol w="2762767"/>
                <a:gridCol w="6152633"/>
              </a:tblGrid>
              <a:tr h="2495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latin typeface="Times New Roman"/>
                          <a:ea typeface="SimSun"/>
                        </a:rPr>
                        <a:t>Для педагогов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ru-RU" sz="1600" dirty="0">
                          <a:latin typeface="Times New Roman"/>
                          <a:ea typeface="SimSun"/>
                        </a:rPr>
                        <a:t>Мастер-класс для педагогов “</a:t>
                      </a:r>
                      <a:r>
                        <a:rPr lang="en-US" sz="1600" dirty="0" err="1">
                          <a:latin typeface="Times New Roman"/>
                          <a:ea typeface="SimSun"/>
                        </a:rPr>
                        <a:t>Zumba</a:t>
                      </a:r>
                      <a:r>
                        <a:rPr lang="ru-RU" sz="1600" dirty="0">
                          <a:latin typeface="Times New Roman"/>
                          <a:ea typeface="SimSun"/>
                        </a:rPr>
                        <a:t>”;              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latin typeface="Times New Roman"/>
                          <a:ea typeface="SimSun"/>
                        </a:rPr>
                        <a:t>Семинар </a:t>
                      </a:r>
                      <a:r>
                        <a:rPr lang="ru-RU" sz="1600" dirty="0">
                          <a:latin typeface="Times New Roman"/>
                          <a:ea typeface="SimSun"/>
                        </a:rPr>
                        <a:t>“</a:t>
                      </a:r>
                      <a:r>
                        <a:rPr lang="en-US" sz="1600" dirty="0" err="1">
                          <a:latin typeface="Times New Roman"/>
                          <a:ea typeface="SimSun"/>
                        </a:rPr>
                        <a:t>Zumba</a:t>
                      </a:r>
                      <a:r>
                        <a:rPr lang="ru-RU" sz="1600" dirty="0">
                          <a:latin typeface="Times New Roman"/>
                          <a:ea typeface="SimSun"/>
                        </a:rPr>
                        <a:t> - танец как спорт”;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Консультации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для педагогов ДОУ «Развитие осознанного отношения к своему здоровью у детей дошкольного возраста»;</a:t>
                      </a:r>
                      <a:endParaRPr lang="ru-RU" sz="1600" dirty="0">
                        <a:latin typeface="Times New Roman"/>
                        <a:ea typeface="SimSu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Семинар по теме: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Zumba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как одно из направлений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здоровьесберегающих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технологий».</a:t>
                      </a:r>
                      <a:endParaRPr lang="ru-RU" sz="16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>
                          <a:latin typeface="Times New Roman"/>
                          <a:ea typeface="SimSun"/>
                        </a:rPr>
                        <a:t>Для родителей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ru-RU" sz="1600" dirty="0">
                          <a:latin typeface="Times New Roman"/>
                          <a:ea typeface="SimSun"/>
                        </a:rPr>
                        <a:t>Мастер-класс по </a:t>
                      </a:r>
                      <a:r>
                        <a:rPr lang="en-US" sz="1600" dirty="0" err="1">
                          <a:latin typeface="Times New Roman"/>
                          <a:ea typeface="SimSun"/>
                        </a:rPr>
                        <a:t>Zumba</a:t>
                      </a:r>
                      <a:r>
                        <a:rPr lang="ru-RU" sz="1600" dirty="0">
                          <a:latin typeface="Times New Roman"/>
                          <a:ea typeface="SimSun"/>
                        </a:rPr>
                        <a:t> “Танцуют все” </a:t>
                      </a:r>
                      <a:r>
                        <a:rPr lang="ru-RU" sz="1600" dirty="0" smtClean="0">
                          <a:latin typeface="Times New Roman"/>
                          <a:ea typeface="SimSun"/>
                        </a:rPr>
                        <a:t>;</a:t>
                      </a:r>
                      <a:endParaRPr lang="ru-RU" sz="1600" dirty="0">
                        <a:latin typeface="Times New Roman"/>
                        <a:ea typeface="SimSu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latin typeface="Times New Roman"/>
                          <a:ea typeface="SimSun"/>
                        </a:rPr>
                        <a:t>Консультация </a:t>
                      </a:r>
                      <a:r>
                        <a:rPr lang="ru-RU" sz="1600" dirty="0" err="1">
                          <a:latin typeface="Times New Roman"/>
                          <a:ea typeface="SimSun"/>
                        </a:rPr>
                        <a:t>Zumba</a:t>
                      </a:r>
                      <a:r>
                        <a:rPr lang="ru-RU" sz="1600" dirty="0">
                          <a:latin typeface="Times New Roman"/>
                          <a:ea typeface="SimSun"/>
                        </a:rPr>
                        <a:t> - ее плюсы и минусы</a:t>
                      </a:r>
                      <a:r>
                        <a:rPr lang="ru-RU" sz="1600" dirty="0" smtClean="0">
                          <a:latin typeface="Times New Roman"/>
                          <a:ea typeface="SimSun"/>
                        </a:rPr>
                        <a:t>”;</a:t>
                      </a:r>
                      <a:endParaRPr lang="ru-RU" sz="1600" dirty="0">
                        <a:latin typeface="Times New Roman"/>
                        <a:ea typeface="SimSu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Консультация в родительский уголок: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Zumba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</a:rPr>
                        <a:t>.</a:t>
                      </a:r>
                      <a:endParaRPr lang="ru-RU" sz="1600" dirty="0"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50" y="2567940"/>
            <a:ext cx="9652000" cy="1143000"/>
          </a:xfrm>
        </p:spPr>
        <p:txBody>
          <a:bodyPr/>
          <a:lstStyle/>
          <a:p>
            <a:pPr algn="ctr"/>
            <a:r>
              <a:rPr lang="ru-RU" dirty="0" smtClean="0"/>
              <a:t>Итоговый этап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en-US" dirty="0" smtClean="0"/>
              <a:t>«</a:t>
            </a:r>
            <a:r>
              <a:rPr lang="en-US" altLang="en-US" dirty="0" err="1" smtClean="0"/>
              <a:t>Zumba</a:t>
            </a:r>
            <a:r>
              <a:rPr lang="ru-RU" altLang="en-US" dirty="0" smtClean="0"/>
              <a:t>»</a:t>
            </a:r>
            <a:br>
              <a:rPr lang="ru-RU" altLang="en-US" dirty="0" smtClean="0"/>
            </a:br>
            <a:r>
              <a:rPr lang="ru-RU" altLang="en-US" dirty="0" smtClean="0"/>
              <a:t>Мастер-класс </a:t>
            </a:r>
            <a:r>
              <a:rPr lang="ru-RU" altLang="en-US" dirty="0" smtClean="0"/>
              <a:t>для родителей</a:t>
            </a:r>
            <a:endParaRPr lang="ru-RU" altLang="en-US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69815459"/>
              </p:ext>
            </p:extLst>
          </p:nvPr>
        </p:nvGraphicFramePr>
        <p:xfrm>
          <a:off x="278293" y="2370393"/>
          <a:ext cx="4427058" cy="2395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0Brri-RPIT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9575" y="1521600"/>
            <a:ext cx="2261092" cy="1557338"/>
          </a:xfrm>
          <a:prstGeom prst="rect">
            <a:avLst/>
          </a:prstGeom>
        </p:spPr>
      </p:pic>
      <p:pic>
        <p:nvPicPr>
          <p:cNvPr id="6" name="Рисунок 5" descr="SNlRk6Vgwy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48550" y="1521600"/>
            <a:ext cx="3447130" cy="1261145"/>
          </a:xfrm>
          <a:prstGeom prst="rect">
            <a:avLst/>
          </a:prstGeom>
        </p:spPr>
      </p:pic>
      <p:pic>
        <p:nvPicPr>
          <p:cNvPr id="7" name="Рисунок 6" descr="aIRy2FSk2q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2667" y="5048212"/>
            <a:ext cx="4056183" cy="1080000"/>
          </a:xfrm>
          <a:prstGeom prst="rect">
            <a:avLst/>
          </a:prstGeom>
        </p:spPr>
      </p:pic>
      <p:pic>
        <p:nvPicPr>
          <p:cNvPr id="10" name="Рисунок 9" descr="2з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00833" y="3321712"/>
            <a:ext cx="2686866" cy="1726500"/>
          </a:xfrm>
          <a:prstGeom prst="rect">
            <a:avLst/>
          </a:prstGeom>
        </p:spPr>
      </p:pic>
      <p:pic>
        <p:nvPicPr>
          <p:cNvPr id="11" name="Рисунок 10" descr="1з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10687" y="3561018"/>
            <a:ext cx="3122856" cy="1247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Star</a:t>
            </a:r>
            <a:r>
              <a:rPr lang="ru-RU" dirty="0" smtClean="0"/>
              <a:t> </a:t>
            </a:r>
            <a:r>
              <a:rPr lang="ru-RU" dirty="0" err="1" smtClean="0"/>
              <a:t>teenager</a:t>
            </a:r>
            <a:endParaRPr lang="en-US" dirty="0"/>
          </a:p>
        </p:txBody>
      </p:sp>
      <p:pic>
        <p:nvPicPr>
          <p:cNvPr id="4" name="Содержимое 3" descr="upM-A3J5_1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12810" y="4506341"/>
            <a:ext cx="1378126" cy="2064322"/>
          </a:xfrm>
        </p:spPr>
      </p:pic>
      <p:pic>
        <p:nvPicPr>
          <p:cNvPr id="5" name="Рисунок 4" descr="rzjbnS-UgD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5917" y="4476750"/>
            <a:ext cx="3104972" cy="2076450"/>
          </a:xfrm>
          <a:prstGeom prst="rect">
            <a:avLst/>
          </a:prstGeom>
        </p:spPr>
      </p:pic>
      <p:pic>
        <p:nvPicPr>
          <p:cNvPr id="6" name="Рисунок 5" descr="QboQzdy8So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801" y="4520156"/>
            <a:ext cx="1344650" cy="2028243"/>
          </a:xfrm>
          <a:prstGeom prst="rect">
            <a:avLst/>
          </a:prstGeom>
        </p:spPr>
      </p:pic>
      <p:pic>
        <p:nvPicPr>
          <p:cNvPr id="7" name="Рисунок 6" descr="mrpExULmHx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56422" y="1815232"/>
            <a:ext cx="3751190" cy="4699868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61949" y="1771649"/>
          <a:ext cx="6438902" cy="2278380"/>
        </p:xfrm>
        <a:graphic>
          <a:graphicData uri="http://schemas.openxmlformats.org/drawingml/2006/table">
            <a:tbl>
              <a:tblPr/>
              <a:tblGrid>
                <a:gridCol w="1088956"/>
                <a:gridCol w="1327676"/>
                <a:gridCol w="1327676"/>
                <a:gridCol w="1347297"/>
                <a:gridCol w="1347297"/>
              </a:tblGrid>
              <a:tr h="31526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1200" dirty="0">
                          <a:latin typeface="Times New Roman"/>
                          <a:ea typeface="Times New Roman"/>
                        </a:rPr>
                      </a:b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Zumba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«Звездные дети».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963"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Танцы народов мира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Узнали танец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88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Разнообразие танцевальных движений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96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Работа в команде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7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МемZum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Узнали карточку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Разнообразие танцевальных движений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Работа в команде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96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Общий счет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55579" y="1650526"/>
          <a:ext cx="5261042" cy="2756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30951744"/>
              </p:ext>
            </p:extLst>
          </p:nvPr>
        </p:nvGraphicFramePr>
        <p:xfrm>
          <a:off x="5257801" y="1722437"/>
          <a:ext cx="5488622" cy="3363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72588" y="4552950"/>
            <a:ext cx="7052661" cy="876300"/>
          </a:xfrm>
        </p:spPr>
        <p:txBody>
          <a:bodyPr>
            <a:normAutofit/>
          </a:bodyPr>
          <a:lstStyle/>
          <a:p>
            <a:r>
              <a:rPr lang="ru-RU" smtClean="0"/>
              <a:t>БУДЬТЕ ЗДОРОВЫ!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764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010" y="0"/>
            <a:ext cx="10170140" cy="2286001"/>
          </a:xfrm>
        </p:spPr>
        <p:txBody>
          <a:bodyPr>
            <a:normAutofit/>
          </a:bodyPr>
          <a:lstStyle/>
          <a:p>
            <a:pPr algn="just"/>
            <a:r>
              <a:rPr lang="ru-RU" altLang="en-US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200" cap="none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у обучающихся основ здорового образа жизни, стремления к активным занятиям физической культурой, физической красоте, душевной гармонии через знакомство с программой “</a:t>
            </a:r>
            <a:r>
              <a:rPr lang="en-US" sz="2200" cap="none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zumba</a:t>
            </a:r>
            <a:r>
              <a:rPr lang="ru-RU" sz="2200" cap="none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3219450"/>
            <a:ext cx="9829799" cy="3317828"/>
          </a:xfrm>
        </p:spPr>
        <p:txBody>
          <a:bodyPr>
            <a:normAutofit fontScale="77500" lnSpcReduction="20000"/>
          </a:bodyPr>
          <a:lstStyle/>
          <a:p>
            <a:r>
              <a:rPr lang="ru-RU" altLang="en-US" sz="1500" dirty="0" smtClean="0"/>
              <a:t>Задачи:</a:t>
            </a:r>
          </a:p>
          <a:p>
            <a:pPr algn="just"/>
            <a:r>
              <a:rPr lang="ru-RU" sz="1500" dirty="0" smtClean="0"/>
              <a:t>Создать условия для активизации двигательной активности детей и развитию интереса к творческой двигательной деятельности.</a:t>
            </a:r>
          </a:p>
          <a:p>
            <a:pPr algn="just"/>
            <a:r>
              <a:rPr lang="ru-RU" sz="1500" dirty="0" smtClean="0"/>
              <a:t>Обучать двигательным действиям, нацеленным на укрепление здоровья, развитие основных физических качеств. </a:t>
            </a:r>
          </a:p>
          <a:p>
            <a:pPr algn="just"/>
            <a:r>
              <a:rPr lang="ru-RU" sz="1500" dirty="0" smtClean="0"/>
              <a:t>Обеспечить формирование правильной осанки, укреплению мышц средствами оздоровительной аэробики.</a:t>
            </a:r>
          </a:p>
          <a:p>
            <a:pPr algn="just"/>
            <a:r>
              <a:rPr lang="ru-RU" sz="1500" dirty="0" smtClean="0"/>
              <a:t>Развивать основные физические качества, координацию движений, ритмические способности, гибкость и пластику тела.</a:t>
            </a:r>
          </a:p>
          <a:p>
            <a:pPr algn="just"/>
            <a:r>
              <a:rPr lang="ru-RU" sz="1500" dirty="0" smtClean="0"/>
              <a:t>Помогать воспитанникам преодолевать неуверенность в себе, повысить самооценку и обрести физическое и душевное равновесие.</a:t>
            </a:r>
          </a:p>
          <a:p>
            <a:pPr algn="just"/>
            <a:r>
              <a:rPr lang="ru-RU" sz="1500" dirty="0" smtClean="0"/>
              <a:t>Способствовать повышению иммунитета организма дошкольника, средствами социально-культурной деятельности, включая элементы хореографии, партерную гимнастику, дыхательную гимнастику.</a:t>
            </a:r>
          </a:p>
          <a:p>
            <a:pPr algn="just"/>
            <a:r>
              <a:rPr lang="ru-RU" sz="1500" dirty="0" smtClean="0"/>
              <a:t>Воспитывать в детях и родителях потребность в здоровом образе жизни.</a:t>
            </a:r>
          </a:p>
          <a:p>
            <a:pPr algn="just"/>
            <a:r>
              <a:rPr lang="ru-RU" sz="1500" dirty="0" smtClean="0"/>
              <a:t>Воспитывать личность обучающегося с установкой на здоровый образ жизни, способной к сотрудничеству и работе в команде, осмысленного отношения к собственному здоровью.</a:t>
            </a:r>
          </a:p>
          <a:p>
            <a:pPr algn="just"/>
            <a:r>
              <a:rPr lang="ru-RU" sz="1500" dirty="0" smtClean="0"/>
              <a:t>Помочь детям раскрепоститься, выработать старание, развить уверенность выступать на публике.</a:t>
            </a:r>
          </a:p>
          <a:p>
            <a:pPr algn="just"/>
            <a:r>
              <a:rPr lang="ru-RU" sz="1500" dirty="0" smtClean="0"/>
              <a:t>Сформировать у детей потребность в систематических занятиях физкультурой и спортом.</a:t>
            </a:r>
          </a:p>
          <a:p>
            <a:endParaRPr lang="ru-RU" altLang="en-US" sz="1800" dirty="0" smtClean="0"/>
          </a:p>
          <a:p>
            <a:endParaRPr lang="ru-RU" altLang="en-US" sz="1800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57200" y="1952535"/>
            <a:ext cx="1219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Сроки реализации проекта: три месяца.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Проект: среднесрочный, </a:t>
            </a:r>
            <a:r>
              <a:rPr kumimoji="0" lang="ru-RU" altLang="zh-CN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здоровьесберегающий</a:t>
            </a: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познавательный.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Участники проекта: педагоги, дети, родители (законные представители).</a:t>
            </a:r>
            <a:endParaRPr kumimoji="0" lang="ru-RU" altLang="zh-CN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14350" y="4171950"/>
            <a:ext cx="9963150" cy="215265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Танец – это не только развлечение, он отражает чувства. Через танец человек познаёт окружающий мир, учится взаимодействовать с ним и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самовыражаться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А ещё танец прекрасное лекарство, помогающее избавиться от многих заболеваний и укрепить здоровье. Музыкально-ритмические и танцевальные движения выполняют функцию психической и соматической релаксации, восстанавливают жизненную энергию человека и его самоощущение как индивидуальности.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9416"/>
            <a:ext cx="9680812" cy="765294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1800" dirty="0" smtClean="0"/>
              <a:t>«Спорт становится</a:t>
            </a:r>
            <a:r>
              <a:rPr lang="en-US" sz="1800" dirty="0" smtClean="0"/>
              <a:t> </a:t>
            </a:r>
            <a:r>
              <a:rPr lang="ru-RU" sz="1800" dirty="0" smtClean="0"/>
              <a:t>средством воспитания тогда, когда он любимое занятие каждого» </a:t>
            </a:r>
          </a:p>
          <a:p>
            <a:pPr algn="r">
              <a:buNone/>
            </a:pPr>
            <a:r>
              <a:rPr lang="ru-RU" sz="1800" dirty="0" smtClean="0"/>
              <a:t>В. А. Сухомлинский</a:t>
            </a:r>
          </a:p>
          <a:p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33450" y="2362885"/>
            <a:ext cx="6762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Самое дорогое для родителей – это здоровье его ребенка.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33450" y="2972485"/>
            <a:ext cx="9886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Не все современные дети любят выполнять классические физические упражнения.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14400" y="3486835"/>
            <a:ext cx="9886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Почти все дети любят танцевать.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Этапы реализации проекта: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0"/>
            <a:r>
              <a:rPr lang="ru-RU" b="1" dirty="0" smtClean="0"/>
              <a:t>ПОДГОТОВИТЕЛЬНЫЙ ЭТАП:</a:t>
            </a:r>
          </a:p>
          <a:p>
            <a:r>
              <a:rPr lang="ru-RU" dirty="0" smtClean="0"/>
              <a:t>- Создание развивающей среды;</a:t>
            </a:r>
          </a:p>
          <a:p>
            <a:r>
              <a:rPr lang="ru-RU" dirty="0" smtClean="0"/>
              <a:t>- Разработка тематического планирования;</a:t>
            </a:r>
          </a:p>
          <a:p>
            <a:r>
              <a:rPr lang="ru-RU" dirty="0" smtClean="0"/>
              <a:t>- Организация и проведение мероприятий и занятий; </a:t>
            </a:r>
          </a:p>
          <a:p>
            <a:r>
              <a:rPr lang="ru-RU" dirty="0" smtClean="0"/>
              <a:t>- Опрос детей по теме проекта;</a:t>
            </a:r>
          </a:p>
          <a:p>
            <a:r>
              <a:rPr lang="ru-RU" dirty="0" smtClean="0"/>
              <a:t>- Начальная диагностика детей. </a:t>
            </a:r>
          </a:p>
          <a:p>
            <a:endParaRPr lang="ru-RU" dirty="0" smtClean="0"/>
          </a:p>
          <a:p>
            <a:pPr lvl="0"/>
            <a:r>
              <a:rPr lang="ru-RU" dirty="0" smtClean="0"/>
              <a:t>П</a:t>
            </a:r>
            <a:r>
              <a:rPr lang="ru-RU" b="1" dirty="0" smtClean="0"/>
              <a:t>РАКТИЧЕСКИЙ  ЭТАП:</a:t>
            </a:r>
          </a:p>
          <a:p>
            <a:r>
              <a:rPr lang="ru-RU" dirty="0" smtClean="0"/>
              <a:t>- Реализация оздоровительной развивающей программы по “</a:t>
            </a:r>
            <a:r>
              <a:rPr lang="en-US" dirty="0" err="1" smtClean="0"/>
              <a:t>Zumba</a:t>
            </a:r>
            <a:r>
              <a:rPr lang="ru-RU" dirty="0" smtClean="0"/>
              <a:t>”;</a:t>
            </a:r>
          </a:p>
          <a:p>
            <a:r>
              <a:rPr lang="ru-RU" dirty="0" smtClean="0"/>
              <a:t>- Знакомство с историей танца:</a:t>
            </a:r>
          </a:p>
          <a:p>
            <a:pPr lvl="0"/>
            <a:r>
              <a:rPr lang="ru-RU" dirty="0" smtClean="0"/>
              <a:t>Классический танец (элементы балета);</a:t>
            </a:r>
          </a:p>
          <a:p>
            <a:pPr lvl="0"/>
            <a:r>
              <a:rPr lang="ru-RU" dirty="0" smtClean="0"/>
              <a:t>Русский народный танец (хоровод, пляска);</a:t>
            </a:r>
          </a:p>
          <a:p>
            <a:pPr lvl="0"/>
            <a:r>
              <a:rPr lang="ru-RU" dirty="0" smtClean="0"/>
              <a:t>Бальные танцы</a:t>
            </a:r>
            <a:r>
              <a:rPr lang="en-US" dirty="0" smtClean="0"/>
              <a:t> (</a:t>
            </a:r>
            <a:r>
              <a:rPr lang="ru-RU" dirty="0" smtClean="0"/>
              <a:t>полонез, вальс);</a:t>
            </a:r>
          </a:p>
          <a:p>
            <a:pPr lvl="0"/>
            <a:r>
              <a:rPr lang="en-US" dirty="0" smtClean="0"/>
              <a:t>Zumba </a:t>
            </a:r>
            <a:r>
              <a:rPr lang="ru-RU" dirty="0" smtClean="0"/>
              <a:t>мастер-класс;</a:t>
            </a:r>
          </a:p>
          <a:p>
            <a:pPr lvl="0"/>
            <a:r>
              <a:rPr lang="ru-RU" dirty="0" smtClean="0"/>
              <a:t>Каждодневная зарядка с элементами «</a:t>
            </a:r>
            <a:r>
              <a:rPr lang="en-US" dirty="0" smtClean="0"/>
              <a:t>Zumba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 </a:t>
            </a:r>
          </a:p>
          <a:p>
            <a:pPr lvl="0"/>
            <a:r>
              <a:rPr lang="ru-RU" b="1" dirty="0" smtClean="0"/>
              <a:t>ИТОГОВЫЙ ЭТАП:</a:t>
            </a:r>
          </a:p>
          <a:p>
            <a:r>
              <a:rPr lang="ru-RU" dirty="0" smtClean="0"/>
              <a:t>- Проведение “</a:t>
            </a:r>
            <a:r>
              <a:rPr lang="en-US" dirty="0" err="1" smtClean="0"/>
              <a:t>Zumba</a:t>
            </a:r>
            <a:r>
              <a:rPr lang="ru-RU" dirty="0" smtClean="0"/>
              <a:t>”совместно с родителями;</a:t>
            </a:r>
          </a:p>
          <a:p>
            <a:r>
              <a:rPr lang="ru-RU" dirty="0" smtClean="0"/>
              <a:t>- Проведение «</a:t>
            </a:r>
            <a:r>
              <a:rPr lang="ru-RU" dirty="0" err="1" smtClean="0"/>
              <a:t>Zumba</a:t>
            </a:r>
            <a:r>
              <a:rPr lang="ru-RU" dirty="0" smtClean="0"/>
              <a:t>» с сотрудниками детского сада;</a:t>
            </a:r>
          </a:p>
          <a:p>
            <a:r>
              <a:rPr lang="ru-RU" dirty="0" smtClean="0"/>
              <a:t>- участие в </a:t>
            </a:r>
            <a:r>
              <a:rPr lang="ru-RU" dirty="0" err="1" smtClean="0"/>
              <a:t>челлендже</a:t>
            </a:r>
            <a:r>
              <a:rPr lang="ru-RU" dirty="0" smtClean="0"/>
              <a:t> #</a:t>
            </a:r>
            <a:r>
              <a:rPr lang="ru-RU" dirty="0" err="1" smtClean="0"/>
              <a:t>зожло</a:t>
            </a:r>
            <a:r>
              <a:rPr lang="ru-RU" dirty="0" smtClean="0"/>
              <a:t> #</a:t>
            </a:r>
            <a:r>
              <a:rPr lang="ru-RU" dirty="0" err="1" smtClean="0"/>
              <a:t>леноблзаряжает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Участие детей в конкурсе хореографического искусства «</a:t>
            </a:r>
            <a:r>
              <a:rPr lang="ru-RU" dirty="0" err="1" smtClean="0"/>
              <a:t>СтарТинейджер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- Итоговая диагностика.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ПОДГОТОВИТЕЛЬНЫЙ ЭТАП:</a:t>
            </a:r>
            <a:endParaRPr lang="ru-RU" altLang="en-US" dirty="0"/>
          </a:p>
        </p:txBody>
      </p:sp>
      <p:pic>
        <p:nvPicPr>
          <p:cNvPr id="6" name="Содержимое 5" descr="H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503" y="1905001"/>
            <a:ext cx="4957629" cy="3505199"/>
          </a:xfrm>
        </p:spPr>
      </p:pic>
      <p:sp>
        <p:nvSpPr>
          <p:cNvPr id="8" name="Прямоугольник 7"/>
          <p:cNvSpPr/>
          <p:nvPr/>
        </p:nvSpPr>
        <p:spPr>
          <a:xfrm>
            <a:off x="5105328" y="2101334"/>
            <a:ext cx="3829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Создание развивающей среды;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10394" y="2558534"/>
            <a:ext cx="5311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Сбор наглядного и дидактического материала;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05400" y="29915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Опрос детей («Метод трёх вопросов: Что ты знаешь? Что ты хочешь узнать? Как ты можешь это узнать?»);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24378" y="3834884"/>
            <a:ext cx="3829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Диагностика;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143428" y="4292084"/>
            <a:ext cx="3829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Разработка тематического планирования.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389330" y="2647381"/>
          <a:ext cx="5261042" cy="2756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601605" y="2732917"/>
          <a:ext cx="5262245" cy="307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Опрос детей по теме проекта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Практический этап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550" y="1752600"/>
            <a:ext cx="939165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Реализация оздоровительной развивающей программы по “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Zumba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”;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Знакомство с историей танца: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Классический танец (элементы балета);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Русский народный танец (хоровод, пляска);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Бальные танцы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полонез, вальс).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Zumba 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мастер-классы;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Каждодневная зарядка с элементами «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Zumba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».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708660"/>
          </a:xfrm>
        </p:spPr>
        <p:txBody>
          <a:bodyPr>
            <a:normAutofit fontScale="90000"/>
          </a:bodyPr>
          <a:lstStyle/>
          <a:p>
            <a:r>
              <a:rPr lang="en-US" dirty="0"/>
              <a:t>«</a:t>
            </a:r>
            <a:r>
              <a:rPr lang="en-US" dirty="0" err="1"/>
              <a:t>История</a:t>
            </a:r>
            <a:r>
              <a:rPr lang="en-US" dirty="0"/>
              <a:t> </a:t>
            </a:r>
            <a:r>
              <a:rPr lang="en-US" dirty="0" err="1"/>
              <a:t>русского</a:t>
            </a:r>
            <a:r>
              <a:rPr lang="en-US" dirty="0"/>
              <a:t> </a:t>
            </a:r>
            <a:r>
              <a:rPr lang="en-US" dirty="0" err="1"/>
              <a:t>народного</a:t>
            </a:r>
            <a:r>
              <a:rPr lang="en-US" dirty="0"/>
              <a:t> </a:t>
            </a:r>
            <a:r>
              <a:rPr lang="en-US" dirty="0" err="1"/>
              <a:t>танца</a:t>
            </a:r>
            <a:r>
              <a:rPr lang="en-US" dirty="0"/>
              <a:t>»</a:t>
            </a:r>
          </a:p>
        </p:txBody>
      </p:sp>
      <p:pic>
        <p:nvPicPr>
          <p:cNvPr id="6" name="Содержимое 5" descr="hr3tM8n9nvo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2450" y="1295731"/>
            <a:ext cx="4196971" cy="2803446"/>
          </a:xfrm>
        </p:spPr>
      </p:pic>
      <p:pic>
        <p:nvPicPr>
          <p:cNvPr id="8" name="Рисунок 7" descr="rc0w8LzXN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2966" y="1152473"/>
            <a:ext cx="2400000" cy="3600000"/>
          </a:xfrm>
          <a:prstGeom prst="rect">
            <a:avLst/>
          </a:prstGeom>
        </p:spPr>
      </p:pic>
      <p:pic>
        <p:nvPicPr>
          <p:cNvPr id="9" name="Рисунок 8" descr="ebGHOrQUFI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4793" y="1468214"/>
            <a:ext cx="2400000" cy="3600000"/>
          </a:xfrm>
          <a:prstGeom prst="rect">
            <a:avLst/>
          </a:prstGeom>
        </p:spPr>
      </p:pic>
      <p:pic>
        <p:nvPicPr>
          <p:cNvPr id="10" name="Рисунок 9" descr="cvLGKm9HFc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3712012"/>
            <a:ext cx="3523243" cy="2624256"/>
          </a:xfrm>
          <a:prstGeom prst="rect">
            <a:avLst/>
          </a:prstGeom>
        </p:spPr>
      </p:pic>
      <p:pic>
        <p:nvPicPr>
          <p:cNvPr id="11" name="Рисунок 10" descr="x1icmwFsm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94228" y="3676989"/>
            <a:ext cx="3377772" cy="269430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632460"/>
          </a:xfrm>
        </p:spPr>
        <p:txBody>
          <a:bodyPr/>
          <a:lstStyle/>
          <a:p>
            <a:r>
              <a:rPr lang="ru-RU" altLang="en-US" dirty="0"/>
              <a:t>Бальные танцы</a:t>
            </a:r>
          </a:p>
        </p:txBody>
      </p:sp>
      <p:pic>
        <p:nvPicPr>
          <p:cNvPr id="4" name="Содержимое 3" descr="Sil58kLfjP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00850" y="158068"/>
            <a:ext cx="2737774" cy="3414313"/>
          </a:xfrm>
        </p:spPr>
      </p:pic>
      <p:pic>
        <p:nvPicPr>
          <p:cNvPr id="5" name="Рисунок 4" descr="1so_JMY008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054" y="1045350"/>
            <a:ext cx="5450778" cy="3640950"/>
          </a:xfrm>
          <a:prstGeom prst="rect">
            <a:avLst/>
          </a:prstGeom>
        </p:spPr>
      </p:pic>
      <p:pic>
        <p:nvPicPr>
          <p:cNvPr id="6" name="Рисунок 5" descr="NRPmorAk-J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2593" y="3375324"/>
            <a:ext cx="3775221" cy="3026076"/>
          </a:xfrm>
          <a:prstGeom prst="rect">
            <a:avLst/>
          </a:prstGeom>
        </p:spPr>
      </p:pic>
      <p:pic>
        <p:nvPicPr>
          <p:cNvPr id="7" name="Рисунок 6" descr="0hbtVVyCbW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62750" y="3755618"/>
            <a:ext cx="3487914" cy="2795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271</TotalTime>
  <Words>691</Words>
  <Application>Microsoft Office PowerPoint</Application>
  <PresentationFormat>Произвольный</PresentationFormat>
  <Paragraphs>122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 познавательный, Здоровьесберегающий проект: «Танцуют все»</vt:lpstr>
      <vt:lpstr>Цель: формирование у обучающихся основ здорового образа жизни, стремления к активным занятиям физической культурой, физической красоте, душевной гармонии через знакомство с программой “zumba”. </vt:lpstr>
      <vt:lpstr>Актуальность</vt:lpstr>
      <vt:lpstr>Этапы реализации проекта: </vt:lpstr>
      <vt:lpstr>ПОДГОТОВИТЕЛЬНЫЙ ЭТАП:</vt:lpstr>
      <vt:lpstr>Опрос детей по теме проекта</vt:lpstr>
      <vt:lpstr>Практический этап</vt:lpstr>
      <vt:lpstr>«История русского народного танца»</vt:lpstr>
      <vt:lpstr>Бальные танцы</vt:lpstr>
      <vt:lpstr>классический танец</vt:lpstr>
      <vt:lpstr>«Zumba»</vt:lpstr>
      <vt:lpstr>МемоZum</vt:lpstr>
      <vt:lpstr>Формы и методы работы с педагогами и родителями</vt:lpstr>
      <vt:lpstr>Итоговый этап</vt:lpstr>
      <vt:lpstr>«Zumba» Мастер-класс для родителей</vt:lpstr>
      <vt:lpstr>Star teenager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танцуют все</dc:title>
  <dc:creator>Смешарики</dc:creator>
  <cp:lastModifiedBy>Татьяна</cp:lastModifiedBy>
  <cp:revision>20</cp:revision>
  <dcterms:created xsi:type="dcterms:W3CDTF">2019-03-22T10:19:20Z</dcterms:created>
  <dcterms:modified xsi:type="dcterms:W3CDTF">2019-03-25T12:19:50Z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1033-10.2.0.7516</vt:lpwstr>
  </property>
</Properties>
</file>